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8"/>
  </p:notesMasterIdLst>
  <p:sldIdLst>
    <p:sldId id="256" r:id="rId3"/>
    <p:sldId id="326" r:id="rId4"/>
    <p:sldId id="295" r:id="rId5"/>
    <p:sldId id="294" r:id="rId6"/>
    <p:sldId id="3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326"/>
            <p14:sldId id="295"/>
            <p14:sldId id="294"/>
            <p14:sldId id="3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93556" autoAdjust="0"/>
  </p:normalViewPr>
  <p:slideViewPr>
    <p:cSldViewPr snapToGrid="0">
      <p:cViewPr varScale="1">
        <p:scale>
          <a:sx n="66" d="100"/>
          <a:sy n="66" d="100"/>
        </p:scale>
        <p:origin x="79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pPr/>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pPr/>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2</a:t>
            </a:fld>
            <a:endParaRPr lang="en-US"/>
          </a:p>
        </p:txBody>
      </p:sp>
    </p:spTree>
    <p:extLst>
      <p:ext uri="{BB962C8B-B14F-4D97-AF65-F5344CB8AC3E}">
        <p14:creationId xmlns:p14="http://schemas.microsoft.com/office/powerpoint/2010/main" val="301347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3</a:t>
            </a:fld>
            <a:endParaRPr lang="en-US"/>
          </a:p>
        </p:txBody>
      </p:sp>
    </p:spTree>
    <p:extLst>
      <p:ext uri="{BB962C8B-B14F-4D97-AF65-F5344CB8AC3E}">
        <p14:creationId xmlns:p14="http://schemas.microsoft.com/office/powerpoint/2010/main" val="107451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4</a:t>
            </a:fld>
            <a:endParaRPr lang="en-US"/>
          </a:p>
        </p:txBody>
      </p:sp>
    </p:spTree>
    <p:extLst>
      <p:ext uri="{BB962C8B-B14F-4D97-AF65-F5344CB8AC3E}">
        <p14:creationId xmlns:p14="http://schemas.microsoft.com/office/powerpoint/2010/main" val="359725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5</a:t>
            </a:fld>
            <a:endParaRPr lang="en-US"/>
          </a:p>
        </p:txBody>
      </p:sp>
    </p:spTree>
    <p:extLst>
      <p:ext uri="{BB962C8B-B14F-4D97-AF65-F5344CB8AC3E}">
        <p14:creationId xmlns:p14="http://schemas.microsoft.com/office/powerpoint/2010/main" val="391331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4866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10095346" y="0"/>
            <a:ext cx="209665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1" y="2402238"/>
            <a:ext cx="4508715" cy="2187227"/>
          </a:xfrm>
        </p:spPr>
        <p:txBody>
          <a:bodyPr anchor="ctr">
            <a:noAutofit/>
          </a:bodyPr>
          <a:lstStyle>
            <a:lvl1pPr algn="l">
              <a:defRPr sz="4800">
                <a:solidFill>
                  <a:schemeClr val="accent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878237" y="1708258"/>
            <a:ext cx="6535119" cy="3575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
        <p:nvSpPr>
          <p:cNvPr id="9" name="Rectangle 8"/>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
        <p:nvSpPr>
          <p:cNvPr id="11" name="Rectangle 10"/>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pPr/>
              <a:t>‹#›</a:t>
            </a:fld>
            <a:endParaRPr lang="en-US"/>
          </a:p>
        </p:txBody>
      </p:sp>
      <p:sp>
        <p:nvSpPr>
          <p:cNvPr id="7" name="Rectangle 6"/>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8/9/2017</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37" y="471055"/>
            <a:ext cx="3345873" cy="3894424"/>
          </a:xfrm>
        </p:spPr>
        <p:txBody>
          <a:bodyPr>
            <a:normAutofit/>
          </a:bodyPr>
          <a:lstStyle/>
          <a:p>
            <a:r>
              <a:rPr lang="en-US" sz="4000" b="1" dirty="0" smtClean="0"/>
              <a:t>EUROPEAN DIGITAL PORTFOLIO </a:t>
            </a:r>
            <a:br>
              <a:rPr lang="en-US" sz="4000" b="1" dirty="0" smtClean="0"/>
            </a:br>
            <a:r>
              <a:rPr lang="en-US" sz="4000" b="1" dirty="0" smtClean="0"/>
              <a:t>FOR UNIVERSITY STUDENTS</a:t>
            </a:r>
            <a:endParaRPr lang="en-US" sz="1200" b="1" dirty="0"/>
          </a:p>
        </p:txBody>
      </p:sp>
      <p:sp>
        <p:nvSpPr>
          <p:cNvPr id="3" name="Subtitle 2"/>
          <p:cNvSpPr>
            <a:spLocks noGrp="1"/>
          </p:cNvSpPr>
          <p:nvPr>
            <p:ph type="subTitle" idx="1"/>
          </p:nvPr>
        </p:nvSpPr>
        <p:spPr>
          <a:xfrm>
            <a:off x="3631720" y="5110609"/>
            <a:ext cx="8134709" cy="1137793"/>
          </a:xfrm>
        </p:spPr>
        <p:txBody>
          <a:bodyPr>
            <a:normAutofit fontScale="77500" lnSpcReduction="20000"/>
          </a:bodyPr>
          <a:lstStyle/>
          <a:p>
            <a:r>
              <a:rPr lang="en-US" sz="3300" b="1" dirty="0" smtClean="0"/>
              <a:t>European Digital Portfolio for University Students</a:t>
            </a:r>
          </a:p>
          <a:p>
            <a:r>
              <a:rPr lang="en-US" i="1" dirty="0" smtClean="0"/>
              <a:t>“The e-Portfolio for all University Students in Europe”</a:t>
            </a: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958" y="0"/>
            <a:ext cx="8635042" cy="48648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728" y="4448606"/>
            <a:ext cx="2034396" cy="2034396"/>
          </a:xfrm>
          <a:prstGeom prst="rect">
            <a:avLst/>
          </a:prstGeom>
        </p:spPr>
      </p:pic>
      <p:sp>
        <p:nvSpPr>
          <p:cNvPr id="6" name="TextBox 5"/>
          <p:cNvSpPr txBox="1"/>
          <p:nvPr/>
        </p:nvSpPr>
        <p:spPr>
          <a:xfrm>
            <a:off x="3467819" y="6443930"/>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260424" y="1378986"/>
            <a:ext cx="11894821" cy="4282860"/>
          </a:xfrm>
        </p:spPr>
        <p:txBody>
          <a:bodyPr>
            <a:noAutofit/>
          </a:bodyPr>
          <a:lstStyle/>
          <a:p>
            <a:pPr marL="342900" lvl="0" indent="-342900">
              <a:lnSpc>
                <a:spcPct val="115000"/>
              </a:lnSpc>
              <a:spcBef>
                <a:spcPts val="0"/>
              </a:spcBef>
              <a:spcAft>
                <a:spcPts val="0"/>
              </a:spcAft>
              <a:buFont typeface="Symbol" panose="05050102010706020507" pitchFamily="18" charset="2"/>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Dynamic = Not fully structured</a:t>
            </a:r>
          </a:p>
          <a:p>
            <a:pPr marL="342900" lvl="0" indent="-342900">
              <a:lnSpc>
                <a:spcPct val="115000"/>
              </a:lnSpc>
              <a:spcBef>
                <a:spcPts val="0"/>
              </a:spcBef>
              <a:spcAft>
                <a:spcPts val="0"/>
              </a:spcAft>
              <a:buFont typeface="Symbol" panose="05050102010706020507" pitchFamily="18" charset="2"/>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Semi Structure</a:t>
            </a:r>
          </a:p>
          <a:p>
            <a:pPr marL="342900" lvl="0" indent="-342900">
              <a:lnSpc>
                <a:spcPct val="115000"/>
              </a:lnSpc>
              <a:spcBef>
                <a:spcPts val="0"/>
              </a:spcBef>
              <a:spcAft>
                <a:spcPts val="0"/>
              </a:spcAft>
              <a:buFont typeface="Symbol" panose="05050102010706020507" pitchFamily="18" charset="2"/>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There is an original and permanent folder structure</a:t>
            </a:r>
          </a:p>
          <a:p>
            <a:pPr marL="742950" lvl="1" indent="-285750">
              <a:lnSpc>
                <a:spcPct val="115000"/>
              </a:lnSpc>
              <a:spcBef>
                <a:spcPts val="0"/>
              </a:spcBef>
              <a:spcAft>
                <a:spcPts val="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Education</a:t>
            </a:r>
          </a:p>
          <a:p>
            <a:pPr marL="742950" lvl="1" indent="-285750">
              <a:lnSpc>
                <a:spcPct val="115000"/>
              </a:lnSpc>
              <a:spcBef>
                <a:spcPts val="0"/>
              </a:spcBef>
              <a:spcAft>
                <a:spcPts val="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Work Experience</a:t>
            </a:r>
          </a:p>
          <a:p>
            <a:pPr marL="742950" lvl="1" indent="-285750">
              <a:lnSpc>
                <a:spcPct val="115000"/>
              </a:lnSpc>
              <a:spcBef>
                <a:spcPts val="0"/>
              </a:spcBef>
              <a:spcAft>
                <a:spcPts val="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Projects</a:t>
            </a:r>
          </a:p>
          <a:p>
            <a:pPr marL="742950" lvl="1" indent="-285750">
              <a:lnSpc>
                <a:spcPct val="115000"/>
              </a:lnSpc>
              <a:spcBef>
                <a:spcPts val="0"/>
              </a:spcBef>
              <a:spcAft>
                <a:spcPts val="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Skills &amp; Competencies</a:t>
            </a:r>
          </a:p>
          <a:p>
            <a:pPr marL="742950" lvl="1" indent="-285750">
              <a:lnSpc>
                <a:spcPct val="115000"/>
              </a:lnSpc>
              <a:spcBef>
                <a:spcPts val="0"/>
              </a:spcBef>
              <a:spcAft>
                <a:spcPts val="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Foreign Languages</a:t>
            </a:r>
          </a:p>
          <a:p>
            <a:pPr marL="742950" lvl="1" indent="-285750">
              <a:lnSpc>
                <a:spcPct val="115000"/>
              </a:lnSpc>
              <a:spcBef>
                <a:spcPts val="0"/>
              </a:spcBef>
              <a:spcAft>
                <a:spcPts val="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Conferences</a:t>
            </a:r>
          </a:p>
          <a:p>
            <a:pPr marL="742950" lvl="1" indent="-285750">
              <a:lnSpc>
                <a:spcPct val="115000"/>
              </a:lnSpc>
              <a:spcBef>
                <a:spcPts val="0"/>
              </a:spcBef>
              <a:spcAft>
                <a:spcPts val="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Training</a:t>
            </a:r>
          </a:p>
          <a:p>
            <a:pPr marL="342900" lvl="0" indent="-342900">
              <a:lnSpc>
                <a:spcPct val="115000"/>
              </a:lnSpc>
              <a:spcBef>
                <a:spcPts val="0"/>
              </a:spcBef>
              <a:spcAft>
                <a:spcPts val="0"/>
              </a:spcAft>
              <a:buFont typeface="Symbol" panose="05050102010706020507" pitchFamily="18" charset="2"/>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All content is created via an online editor</a:t>
            </a:r>
          </a:p>
          <a:p>
            <a:pPr marL="342900" lvl="0" indent="-342900">
              <a:lnSpc>
                <a:spcPct val="115000"/>
              </a:lnSpc>
              <a:spcBef>
                <a:spcPts val="0"/>
              </a:spcBef>
              <a:spcAft>
                <a:spcPts val="0"/>
              </a:spcAft>
              <a:buFont typeface="Symbol" panose="05050102010706020507" pitchFamily="18" charset="2"/>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You can add the content for better searching (through the Database)</a:t>
            </a:r>
          </a:p>
          <a:p>
            <a:pPr marL="342900" lvl="0" indent="-342900">
              <a:lnSpc>
                <a:spcPct val="115000"/>
              </a:lnSpc>
              <a:spcBef>
                <a:spcPts val="0"/>
              </a:spcBef>
              <a:spcAft>
                <a:spcPts val="0"/>
              </a:spcAft>
              <a:buFont typeface="Symbol" panose="05050102010706020507" pitchFamily="18" charset="2"/>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Files – Links – Videos – Images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etc</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97179" y="125996"/>
            <a:ext cx="10256807" cy="1569660"/>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B7. My </a:t>
            </a:r>
            <a:r>
              <a:rPr lang="en-US" sz="3600" b="1" dirty="0" smtClean="0">
                <a:solidFill>
                  <a:schemeClr val="bg1"/>
                </a:solidFill>
                <a:effectLst>
                  <a:outerShdw blurRad="38100" dist="38100" dir="2700000" algn="tl">
                    <a:srgbClr val="000000">
                      <a:alpha val="43137"/>
                    </a:srgbClr>
                  </a:outerShdw>
                </a:effectLst>
              </a:rPr>
              <a:t>Portfolio</a:t>
            </a:r>
          </a:p>
          <a:p>
            <a:r>
              <a:rPr lang="en-US" sz="2800" b="1" dirty="0">
                <a:solidFill>
                  <a:schemeClr val="bg1"/>
                </a:solidFill>
                <a:effectLst>
                  <a:outerShdw blurRad="38100" dist="38100" dir="2700000" algn="tl">
                    <a:srgbClr val="000000">
                      <a:alpha val="43137"/>
                    </a:srgbClr>
                  </a:outerShdw>
                </a:effectLst>
              </a:rPr>
              <a:t>B7.1. Adding new Categories and sub-categories</a:t>
            </a:r>
          </a:p>
          <a:p>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967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297179" y="1416551"/>
            <a:ext cx="4167753" cy="4351338"/>
          </a:xfrm>
        </p:spPr>
        <p:txBody>
          <a:bodyPr/>
          <a:lstStyle/>
          <a:p>
            <a:pPr>
              <a:lnSpc>
                <a:spcPct val="115000"/>
              </a:lnSpc>
              <a:spcBef>
                <a:spcPts val="0"/>
              </a:spcBef>
              <a:spcAft>
                <a:spcPts val="0"/>
              </a:spcAft>
            </a:pPr>
            <a:r>
              <a:rPr lang="en-US" sz="2400" b="1" i="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Creating Categories/Folders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p:cNvSpPr txBox="1"/>
          <p:nvPr/>
        </p:nvSpPr>
        <p:spPr>
          <a:xfrm>
            <a:off x="297179" y="125996"/>
            <a:ext cx="10256807" cy="1569660"/>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B7. My </a:t>
            </a:r>
            <a:r>
              <a:rPr lang="en-US" sz="3600" b="1" dirty="0" smtClean="0">
                <a:solidFill>
                  <a:schemeClr val="bg1"/>
                </a:solidFill>
                <a:effectLst>
                  <a:outerShdw blurRad="38100" dist="38100" dir="2700000" algn="tl">
                    <a:srgbClr val="000000">
                      <a:alpha val="43137"/>
                    </a:srgbClr>
                  </a:outerShdw>
                </a:effectLst>
              </a:rPr>
              <a:t>Portfolio</a:t>
            </a:r>
          </a:p>
          <a:p>
            <a:r>
              <a:rPr lang="en-US" sz="2800" b="1" dirty="0">
                <a:solidFill>
                  <a:schemeClr val="bg1"/>
                </a:solidFill>
                <a:effectLst>
                  <a:outerShdw blurRad="38100" dist="38100" dir="2700000" algn="tl">
                    <a:srgbClr val="000000">
                      <a:alpha val="43137"/>
                    </a:srgbClr>
                  </a:outerShdw>
                </a:effectLst>
              </a:rPr>
              <a:t>B7.1. Adding new Categories and sub-categories</a:t>
            </a:r>
          </a:p>
          <a:p>
            <a:endParaRPr lang="en-US" sz="3200" b="1" dirty="0">
              <a:solidFill>
                <a:schemeClr val="bg1"/>
              </a:solidFill>
              <a:effectLst>
                <a:outerShdw blurRad="38100" dist="38100" dir="2700000" algn="tl">
                  <a:srgbClr val="000000">
                    <a:alpha val="43137"/>
                  </a:srgbClr>
                </a:outerShdw>
              </a:effectLst>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651729" y="2013796"/>
            <a:ext cx="9547705" cy="4214233"/>
          </a:xfrm>
          <a:prstGeom prst="rect">
            <a:avLst/>
          </a:prstGeom>
        </p:spPr>
      </p:pic>
    </p:spTree>
    <p:extLst>
      <p:ext uri="{BB962C8B-B14F-4D97-AF65-F5344CB8AC3E}">
        <p14:creationId xmlns:p14="http://schemas.microsoft.com/office/powerpoint/2010/main" val="266019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p:txBody>
          <a:bodyPr/>
          <a:lstStyle/>
          <a:p>
            <a:endParaRPr lang="en-US"/>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580672" y="1548343"/>
            <a:ext cx="11048825" cy="4374700"/>
          </a:xfrm>
          <a:prstGeom prst="rect">
            <a:avLst/>
          </a:prstGeom>
        </p:spPr>
      </p:pic>
      <p:sp>
        <p:nvSpPr>
          <p:cNvPr id="8" name="TextBox 7"/>
          <p:cNvSpPr txBox="1"/>
          <p:nvPr/>
        </p:nvSpPr>
        <p:spPr>
          <a:xfrm>
            <a:off x="297179" y="125996"/>
            <a:ext cx="10256807" cy="1569660"/>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B7. My </a:t>
            </a:r>
            <a:r>
              <a:rPr lang="en-US" sz="3600" b="1" dirty="0" smtClean="0">
                <a:solidFill>
                  <a:schemeClr val="bg1"/>
                </a:solidFill>
                <a:effectLst>
                  <a:outerShdw blurRad="38100" dist="38100" dir="2700000" algn="tl">
                    <a:srgbClr val="000000">
                      <a:alpha val="43137"/>
                    </a:srgbClr>
                  </a:outerShdw>
                </a:effectLst>
              </a:rPr>
              <a:t>Portfolio</a:t>
            </a:r>
          </a:p>
          <a:p>
            <a:r>
              <a:rPr lang="en-US" sz="2800" b="1" dirty="0">
                <a:solidFill>
                  <a:schemeClr val="bg1"/>
                </a:solidFill>
                <a:effectLst>
                  <a:outerShdw blurRad="38100" dist="38100" dir="2700000" algn="tl">
                    <a:srgbClr val="000000">
                      <a:alpha val="43137"/>
                    </a:srgbClr>
                  </a:outerShdw>
                </a:effectLst>
              </a:rPr>
              <a:t>B7.1. Adding new Categories and sub-categories</a:t>
            </a:r>
          </a:p>
          <a:p>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77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297179" y="1416551"/>
            <a:ext cx="4167753" cy="4351338"/>
          </a:xfrm>
        </p:spPr>
        <p:txBody>
          <a:bodyPr/>
          <a:lstStyle/>
          <a:p>
            <a:pPr>
              <a:lnSpc>
                <a:spcPct val="115000"/>
              </a:lnSpc>
              <a:spcBef>
                <a:spcPts val="0"/>
              </a:spcBef>
              <a:spcAft>
                <a:spcPts val="0"/>
              </a:spcAft>
            </a:pPr>
            <a:r>
              <a:rPr lang="en-US" sz="2400" b="1" i="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Creating </a:t>
            </a:r>
            <a:r>
              <a:rPr lang="en-US" sz="2400" b="1" i="1" u="sng"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Content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p:cNvSpPr txBox="1"/>
          <p:nvPr/>
        </p:nvSpPr>
        <p:spPr>
          <a:xfrm>
            <a:off x="297179" y="125996"/>
            <a:ext cx="10256807" cy="1569660"/>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B7. My Portfolio</a:t>
            </a:r>
          </a:p>
          <a:p>
            <a:r>
              <a:rPr lang="en-US" sz="2800" b="1" dirty="0" smtClean="0">
                <a:solidFill>
                  <a:schemeClr val="bg1"/>
                </a:solidFill>
                <a:effectLst>
                  <a:outerShdw blurRad="38100" dist="38100" dir="2700000" algn="tl">
                    <a:srgbClr val="000000">
                      <a:alpha val="43137"/>
                    </a:srgbClr>
                  </a:outerShdw>
                </a:effectLst>
              </a:rPr>
              <a:t>B7.1. Adding new Categories and sub-categories</a:t>
            </a:r>
          </a:p>
          <a:p>
            <a:endParaRPr lang="en-US" sz="3200" b="1" dirty="0">
              <a:solidFill>
                <a:schemeClr val="bg1"/>
              </a:solidFill>
              <a:effectLst>
                <a:outerShdw blurRad="38100" dist="38100" dir="2700000" algn="tl">
                  <a:srgbClr val="000000">
                    <a:alpha val="43137"/>
                  </a:srgbClr>
                </a:outerShdw>
              </a:effectLst>
            </a:endParaRPr>
          </a:p>
        </p:txBody>
      </p:sp>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297179" y="1866674"/>
            <a:ext cx="10579368" cy="4072233"/>
          </a:xfrm>
          <a:prstGeom prst="rect">
            <a:avLst/>
          </a:prstGeom>
        </p:spPr>
      </p:pic>
    </p:spTree>
    <p:extLst>
      <p:ext uri="{BB962C8B-B14F-4D97-AF65-F5344CB8AC3E}">
        <p14:creationId xmlns:p14="http://schemas.microsoft.com/office/powerpoint/2010/main" val="44892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2695</TotalTime>
  <Words>443</Words>
  <Application>Microsoft Office PowerPoint</Application>
  <PresentationFormat>Widescreen</PresentationFormat>
  <Paragraphs>36</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Segoe UI</vt:lpstr>
      <vt:lpstr>Segoe UI Light</vt:lpstr>
      <vt:lpstr>Symbol</vt:lpstr>
      <vt:lpstr>Times New Roman</vt:lpstr>
      <vt:lpstr>WelcomeDoc</vt:lpstr>
      <vt:lpstr>EUROPEAN DIGITAL PORTFOLIO  FOR UNIVERSITY STUDENTS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EDIPUS</dc:title>
  <dc:creator>Elpida Christou</dc:creator>
  <cp:lastModifiedBy>EAECNet User3</cp:lastModifiedBy>
  <cp:revision>111</cp:revision>
  <dcterms:created xsi:type="dcterms:W3CDTF">2016-11-15T09:13:12Z</dcterms:created>
  <dcterms:modified xsi:type="dcterms:W3CDTF">2017-08-09T10:45:27Z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